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2D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259D4-4162-4A0B-ACB9-67C2878250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259107-8C98-409B-A1C2-7B1DB7233B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4ACE4-1C6C-4262-A5E6-C33FFE4AC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3E09-D43C-4DEB-80F5-63ABFE41C0A3}" type="datetimeFigureOut">
              <a:rPr lang="LID4096" smtClean="0"/>
              <a:t>11/13/2021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136F21-26FC-42F3-957B-A264853D8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1607D-A4E8-4268-8BE2-5273AD5F4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30F3-2F93-4884-AA5E-9A050E8686E6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329193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983A1-C186-4A4F-B217-A0FF22585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07159D-1A7F-4743-99EE-0D689A758C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493571-84FB-464E-98C8-8697890A2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3E09-D43C-4DEB-80F5-63ABFE41C0A3}" type="datetimeFigureOut">
              <a:rPr lang="LID4096" smtClean="0"/>
              <a:t>11/13/2021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A5022D-46F6-4EE4-A5D0-1A3C32FDD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725FDC-63CF-4C0A-83A8-72577791F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30F3-2F93-4884-AA5E-9A050E8686E6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088155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E349E2-8A6E-4DBE-81F0-27523C808A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F9E04F-74A3-4242-A12C-A1491A77B3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67422-4EA1-4255-B291-237D24F1A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3E09-D43C-4DEB-80F5-63ABFE41C0A3}" type="datetimeFigureOut">
              <a:rPr lang="LID4096" smtClean="0"/>
              <a:t>11/13/2021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A18D7-64DF-4629-970F-DC06781B4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B9E94C-69AC-4463-A75C-AF8881246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30F3-2F93-4884-AA5E-9A050E8686E6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607010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E20F2-0EF5-405A-A21A-4024CED1E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11ACC-DF7F-4D24-A8E6-499E0E5E76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5E0E17-4B91-46BE-B7AE-ECE81460A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3E09-D43C-4DEB-80F5-63ABFE41C0A3}" type="datetimeFigureOut">
              <a:rPr lang="LID4096" smtClean="0"/>
              <a:t>11/13/2021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26861B-CCF5-4B84-97A9-DB1471887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B429B-7E37-47C7-90F1-41F509AE8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30F3-2F93-4884-AA5E-9A050E8686E6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27255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5E682-6CC5-4C60-994F-174DF0283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A036FF-29D7-4E18-975F-944E91C8FC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F2BA81-5131-42EC-A7E5-6C25DCBEF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3E09-D43C-4DEB-80F5-63ABFE41C0A3}" type="datetimeFigureOut">
              <a:rPr lang="LID4096" smtClean="0"/>
              <a:t>11/13/2021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7F1689-9A54-4CE5-A33C-553756531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BB44EF-73BA-43C2-8E29-64E4FEC61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30F3-2F93-4884-AA5E-9A050E8686E6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48574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C94D5-1C3F-40F1-881B-412843D83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A33D7-A824-447B-883E-169117C7E5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320613-F01A-4F7C-93E7-1C28BF3F97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D5578C-9C4D-4823-81C3-58563899D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3E09-D43C-4DEB-80F5-63ABFE41C0A3}" type="datetimeFigureOut">
              <a:rPr lang="LID4096" smtClean="0"/>
              <a:t>11/13/2021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F0155A-CB00-435B-A546-AFB4B5C20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25E74A-46DC-41E4-BAEC-ED5B7A8C2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30F3-2F93-4884-AA5E-9A050E8686E6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860544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F02F2-1D4C-4018-916B-85F11CAA3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EB3ACD-C387-4290-AF72-D0A17B6F45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4A775-0235-4531-9F41-40F28EDBAD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13F398-2BE0-4D23-B561-FD07676393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39FAEA-59E9-4FE9-8965-4D36E64EB9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EA19C4-31F9-487F-AF72-9B9E0A961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3E09-D43C-4DEB-80F5-63ABFE41C0A3}" type="datetimeFigureOut">
              <a:rPr lang="LID4096" smtClean="0"/>
              <a:t>11/13/2021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362FCD-B9EB-4786-9389-AA94D36B2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F96D44A-0CED-41C8-802B-401218B8B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30F3-2F93-4884-AA5E-9A050E8686E6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614326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7D34F-4E1E-445B-91F4-F32897F75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E9E7BA-F020-407F-AFD5-3A0534425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3E09-D43C-4DEB-80F5-63ABFE41C0A3}" type="datetimeFigureOut">
              <a:rPr lang="LID4096" smtClean="0"/>
              <a:t>11/13/2021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67B5A7-B355-4236-A4CB-1270E83AA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6C81F8-78C3-422D-8B8A-CCD83457A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30F3-2F93-4884-AA5E-9A050E8686E6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255954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D4D46E-1654-4998-BEDD-EEC27C35F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3E09-D43C-4DEB-80F5-63ABFE41C0A3}" type="datetimeFigureOut">
              <a:rPr lang="LID4096" smtClean="0"/>
              <a:t>11/13/2021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2B0090-4381-4744-A66C-9B5D77462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236AD8-EB88-4384-80F6-B1CDB77B0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30F3-2F93-4884-AA5E-9A050E8686E6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072483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25763-F689-4105-B1EF-0670E298F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08832-E831-4D41-BF99-DC1DE4BDE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78D934-C03E-42BA-AEB2-ECF22C050F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AC5DD6-6428-4150-88CC-3DCD4FB3B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3E09-D43C-4DEB-80F5-63ABFE41C0A3}" type="datetimeFigureOut">
              <a:rPr lang="LID4096" smtClean="0"/>
              <a:t>11/13/2021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E5B15A-3F39-4285-B4DC-AABEBA1AC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2001B0-FFEC-4DE8-AF45-B6A21AA75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30F3-2F93-4884-AA5E-9A050E8686E6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30746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23EB3-B3DB-4525-A436-514E96020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60357C-5651-4529-8C39-4CAD075957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2B8989-3C20-4B26-84A1-77AE87DD47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D9E42A-C538-42D7-8DCD-7A38FBEE3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3E09-D43C-4DEB-80F5-63ABFE41C0A3}" type="datetimeFigureOut">
              <a:rPr lang="LID4096" smtClean="0"/>
              <a:t>11/13/2021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B1EF1D-CF9C-4B51-B868-9FFC0DA84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A32301-6611-46FF-B21F-313D51782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30F3-2F93-4884-AA5E-9A050E8686E6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748418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E90ACD-60EE-4CA5-9BE3-E78BD70A7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EBEE6F-853D-4DCD-81ED-24CB6535D0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E17830-D9CC-4760-AF6E-080AD8A4A9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A3E09-D43C-4DEB-80F5-63ABFE41C0A3}" type="datetimeFigureOut">
              <a:rPr lang="LID4096" smtClean="0"/>
              <a:t>11/13/2021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B67FC-C2A0-461B-AC16-95DB2D7770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D4C0EE-9B92-4A81-9AC0-60AF28ADCF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A30F3-2F93-4884-AA5E-9A050E8686E6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651783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2D3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, container, box, colorful&#10;&#10;Description automatically generated">
            <a:extLst>
              <a:ext uri="{FF2B5EF4-FFF2-40B4-BE49-F238E27FC236}">
                <a16:creationId xmlns:a16="http://schemas.microsoft.com/office/drawing/2014/main" id="{F8744B98-4C46-4912-B571-9ADC885A11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812" y="1094355"/>
            <a:ext cx="1503769" cy="15037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3949658-A8D5-4233-88FA-14CE9708F2A7}"/>
              </a:ext>
            </a:extLst>
          </p:cNvPr>
          <p:cNvSpPr txBox="1"/>
          <p:nvPr/>
        </p:nvSpPr>
        <p:spPr>
          <a:xfrm>
            <a:off x="3069996" y="118806"/>
            <a:ext cx="60520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400" b="1" dirty="0">
                <a:solidFill>
                  <a:schemeClr val="bg1"/>
                </a:solidFill>
              </a:rPr>
              <a:t>Blocks vs. </a:t>
            </a:r>
            <a:r>
              <a:rPr lang="de-DE" sz="4400" b="1" dirty="0" err="1">
                <a:solidFill>
                  <a:schemeClr val="bg1"/>
                </a:solidFill>
              </a:rPr>
              <a:t>BlockStates</a:t>
            </a:r>
            <a:endParaRPr lang="LID4096" sz="4400" b="1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8F95D5-892E-4D66-9EC7-5CF582B13F88}"/>
              </a:ext>
            </a:extLst>
          </p:cNvPr>
          <p:cNvSpPr txBox="1"/>
          <p:nvPr/>
        </p:nvSpPr>
        <p:spPr>
          <a:xfrm>
            <a:off x="264086" y="2728821"/>
            <a:ext cx="39572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ID4096" dirty="0">
                <a:solidFill>
                  <a:schemeClr val="bg1"/>
                </a:solidFill>
              </a:rPr>
              <a:t>The </a:t>
            </a:r>
            <a:r>
              <a:rPr lang="LID4096" b="1" dirty="0">
                <a:solidFill>
                  <a:schemeClr val="bg1"/>
                </a:solidFill>
              </a:rPr>
              <a:t>Block</a:t>
            </a:r>
            <a:r>
              <a:rPr lang="LID4096" dirty="0">
                <a:solidFill>
                  <a:schemeClr val="bg1"/>
                </a:solidFill>
              </a:rPr>
              <a:t> is kind of a Singleton Pattern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659D69-CEF6-467C-BF25-155A3892D63B}"/>
              </a:ext>
            </a:extLst>
          </p:cNvPr>
          <p:cNvSpPr txBox="1"/>
          <p:nvPr/>
        </p:nvSpPr>
        <p:spPr>
          <a:xfrm>
            <a:off x="339500" y="3415027"/>
            <a:ext cx="395722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There ever only exists one Field that saves a particular Block. </a:t>
            </a:r>
          </a:p>
          <a:p>
            <a:r>
              <a:rPr lang="en-GB" dirty="0">
                <a:solidFill>
                  <a:schemeClr val="bg1"/>
                </a:solidFill>
              </a:rPr>
              <a:t>That is – for example – done in the </a:t>
            </a:r>
            <a:r>
              <a:rPr lang="en-GB" b="1" dirty="0" err="1">
                <a:solidFill>
                  <a:schemeClr val="bg1"/>
                </a:solidFill>
              </a:rPr>
              <a:t>ModBlocks</a:t>
            </a:r>
            <a:r>
              <a:rPr lang="en-GB" b="1" dirty="0">
                <a:solidFill>
                  <a:schemeClr val="bg1"/>
                </a:solidFill>
              </a:rPr>
              <a:t> Class</a:t>
            </a:r>
            <a:r>
              <a:rPr lang="en-GB" dirty="0">
                <a:solidFill>
                  <a:schemeClr val="bg1"/>
                </a:solidFill>
              </a:rPr>
              <a:t>. Or the </a:t>
            </a:r>
            <a:r>
              <a:rPr lang="en-GB" b="1" dirty="0">
                <a:solidFill>
                  <a:schemeClr val="bg1"/>
                </a:solidFill>
              </a:rPr>
              <a:t>Blocks Class </a:t>
            </a:r>
            <a:r>
              <a:rPr lang="en-GB" dirty="0">
                <a:solidFill>
                  <a:schemeClr val="bg1"/>
                </a:solidFill>
              </a:rPr>
              <a:t>for Vanilla</a:t>
            </a:r>
          </a:p>
        </p:txBody>
      </p:sp>
      <p:pic>
        <p:nvPicPr>
          <p:cNvPr id="12" name="Picture 11" descr="A picture containing indoor, container, box, colorful&#10;&#10;Description automatically generated">
            <a:extLst>
              <a:ext uri="{FF2B5EF4-FFF2-40B4-BE49-F238E27FC236}">
                <a16:creationId xmlns:a16="http://schemas.microsoft.com/office/drawing/2014/main" id="{68C12607-23F0-4986-A897-FE7739198C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026" y="1214775"/>
            <a:ext cx="1503769" cy="150376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2738724-361D-4883-8701-5A8BD7AE7971}"/>
              </a:ext>
            </a:extLst>
          </p:cNvPr>
          <p:cNvSpPr txBox="1"/>
          <p:nvPr/>
        </p:nvSpPr>
        <p:spPr>
          <a:xfrm>
            <a:off x="5946907" y="2728821"/>
            <a:ext cx="60520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 err="1">
                <a:solidFill>
                  <a:schemeClr val="bg1"/>
                </a:solidFill>
              </a:rPr>
              <a:t>BlockStates</a:t>
            </a:r>
            <a:r>
              <a:rPr lang="en-US" dirty="0">
                <a:solidFill>
                  <a:schemeClr val="bg1"/>
                </a:solidFill>
              </a:rPr>
              <a:t> are the Block “instances” that are inside the World</a:t>
            </a:r>
            <a:endParaRPr lang="LID4096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AB3FF6-43C3-42B1-8F2F-99171ED39B8F}"/>
              </a:ext>
            </a:extLst>
          </p:cNvPr>
          <p:cNvSpPr txBox="1"/>
          <p:nvPr/>
        </p:nvSpPr>
        <p:spPr>
          <a:xfrm>
            <a:off x="8879795" y="1246076"/>
            <a:ext cx="311912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ID4096" sz="2400" dirty="0">
                <a:solidFill>
                  <a:schemeClr val="bg1"/>
                </a:solidFill>
              </a:rPr>
              <a:t>+ BlockPos</a:t>
            </a:r>
          </a:p>
          <a:p>
            <a:r>
              <a:rPr lang="LID4096" sz="2400" dirty="0">
                <a:solidFill>
                  <a:schemeClr val="bg1"/>
                </a:solidFill>
              </a:rPr>
              <a:t>+ BlockProperties</a:t>
            </a:r>
          </a:p>
          <a:p>
            <a:r>
              <a:rPr lang="LID4096" sz="2400" dirty="0">
                <a:solidFill>
                  <a:schemeClr val="bg1"/>
                </a:solidFill>
              </a:rPr>
              <a:t>+ BlockState Properties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F7211F-B5B3-41B7-B796-37EFEC79D5FC}"/>
              </a:ext>
            </a:extLst>
          </p:cNvPr>
          <p:cNvSpPr txBox="1"/>
          <p:nvPr/>
        </p:nvSpPr>
        <p:spPr>
          <a:xfrm>
            <a:off x="5946906" y="3260149"/>
            <a:ext cx="605200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 err="1">
                <a:solidFill>
                  <a:schemeClr val="bg1"/>
                </a:solidFill>
              </a:rPr>
              <a:t>BlockStates</a:t>
            </a:r>
            <a:r>
              <a:rPr lang="en-GB" dirty="0">
                <a:solidFill>
                  <a:schemeClr val="bg1"/>
                </a:solidFill>
              </a:rPr>
              <a:t> are saved by the World and can only be changed by the World/Level. For example: </a:t>
            </a:r>
            <a:r>
              <a:rPr lang="en-GB" dirty="0" err="1">
                <a:solidFill>
                  <a:schemeClr val="bg1"/>
                </a:solidFill>
                <a:latin typeface="Bell MT" panose="02020503060305020303" pitchFamily="18" charset="0"/>
              </a:rPr>
              <a:t>world.SetBlock</a:t>
            </a:r>
            <a:r>
              <a:rPr lang="en-GB" dirty="0">
                <a:solidFill>
                  <a:schemeClr val="bg1"/>
                </a:solidFill>
                <a:latin typeface="Bell MT" panose="02020503060305020303" pitchFamily="18" charset="0"/>
              </a:rPr>
              <a:t>(…)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53CCEF-37CD-4166-95DF-A39A9F02B2F9}"/>
              </a:ext>
            </a:extLst>
          </p:cNvPr>
          <p:cNvSpPr txBox="1"/>
          <p:nvPr/>
        </p:nvSpPr>
        <p:spPr>
          <a:xfrm>
            <a:off x="10210800" y="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For Forge 1.17.1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400E0D8-42D5-4B89-93A2-287A9CE8F07B}"/>
              </a:ext>
            </a:extLst>
          </p:cNvPr>
          <p:cNvSpPr txBox="1"/>
          <p:nvPr/>
        </p:nvSpPr>
        <p:spPr>
          <a:xfrm>
            <a:off x="793636" y="6128434"/>
            <a:ext cx="30614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© by Tutorials by Kaupenjoe. </a:t>
            </a:r>
          </a:p>
          <a:p>
            <a:r>
              <a:rPr lang="en-GB" dirty="0">
                <a:solidFill>
                  <a:schemeClr val="bg1"/>
                </a:solidFill>
              </a:rPr>
              <a:t>Distributed under MIT-License. </a:t>
            </a:r>
          </a:p>
        </p:txBody>
      </p:sp>
      <p:pic>
        <p:nvPicPr>
          <p:cNvPr id="22" name="Picture 21" descr="A white letter on a blue background&#10;&#10;Description automatically generated with medium confidence">
            <a:extLst>
              <a:ext uri="{FF2B5EF4-FFF2-40B4-BE49-F238E27FC236}">
                <a16:creationId xmlns:a16="http://schemas.microsoft.com/office/drawing/2014/main" id="{ADAE18D6-669A-4F2F-810F-E364779C08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" y="60452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087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2D3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3949658-A8D5-4233-88FA-14CE9708F2A7}"/>
              </a:ext>
            </a:extLst>
          </p:cNvPr>
          <p:cNvSpPr txBox="1"/>
          <p:nvPr/>
        </p:nvSpPr>
        <p:spPr>
          <a:xfrm>
            <a:off x="3069996" y="118806"/>
            <a:ext cx="60520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400" b="1" dirty="0" err="1">
                <a:solidFill>
                  <a:schemeClr val="bg1"/>
                </a:solidFill>
              </a:rPr>
              <a:t>BlockStates</a:t>
            </a:r>
            <a:r>
              <a:rPr lang="de-DE" sz="4400" b="1" dirty="0">
                <a:solidFill>
                  <a:schemeClr val="bg1"/>
                </a:solidFill>
              </a:rPr>
              <a:t> Properties</a:t>
            </a:r>
            <a:endParaRPr lang="LID4096" sz="4400" b="1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4A39CC7-D556-4469-B59F-92ACA81F3B15}"/>
              </a:ext>
            </a:extLst>
          </p:cNvPr>
          <p:cNvSpPr txBox="1"/>
          <p:nvPr/>
        </p:nvSpPr>
        <p:spPr>
          <a:xfrm>
            <a:off x="3069996" y="735373"/>
            <a:ext cx="6052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err="1">
                <a:solidFill>
                  <a:schemeClr val="bg1"/>
                </a:solidFill>
              </a:rPr>
              <a:t>Or</a:t>
            </a:r>
            <a:r>
              <a:rPr lang="de-DE" sz="2400" b="1" dirty="0">
                <a:solidFill>
                  <a:schemeClr val="bg1"/>
                </a:solidFill>
              </a:rPr>
              <a:t> </a:t>
            </a:r>
            <a:r>
              <a:rPr lang="de-DE" sz="2400" b="1" dirty="0" err="1">
                <a:solidFill>
                  <a:schemeClr val="bg1"/>
                </a:solidFill>
              </a:rPr>
              <a:t>how</a:t>
            </a:r>
            <a:r>
              <a:rPr lang="de-DE" sz="2400" b="1" dirty="0">
                <a:solidFill>
                  <a:schemeClr val="bg1"/>
                </a:solidFill>
              </a:rPr>
              <a:t> </a:t>
            </a:r>
            <a:r>
              <a:rPr lang="de-DE" sz="2400" b="1" dirty="0" err="1">
                <a:solidFill>
                  <a:schemeClr val="bg1"/>
                </a:solidFill>
              </a:rPr>
              <a:t>to</a:t>
            </a:r>
            <a:r>
              <a:rPr lang="de-DE" sz="2400" b="1" dirty="0">
                <a:solidFill>
                  <a:schemeClr val="bg1"/>
                </a:solidFill>
              </a:rPr>
              <a:t> „</a:t>
            </a:r>
            <a:r>
              <a:rPr lang="de-DE" sz="2400" b="1" dirty="0" err="1">
                <a:solidFill>
                  <a:schemeClr val="bg1"/>
                </a:solidFill>
              </a:rPr>
              <a:t>store</a:t>
            </a:r>
            <a:r>
              <a:rPr lang="de-DE" sz="2400" b="1" dirty="0">
                <a:solidFill>
                  <a:schemeClr val="bg1"/>
                </a:solidFill>
              </a:rPr>
              <a:t> </a:t>
            </a:r>
            <a:r>
              <a:rPr lang="de-DE" sz="2400" b="1" dirty="0" err="1">
                <a:solidFill>
                  <a:schemeClr val="bg1"/>
                </a:solidFill>
              </a:rPr>
              <a:t>data</a:t>
            </a:r>
            <a:r>
              <a:rPr lang="de-DE" sz="2400" b="1" dirty="0">
                <a:solidFill>
                  <a:schemeClr val="bg1"/>
                </a:solidFill>
              </a:rPr>
              <a:t>“ in Blocks</a:t>
            </a:r>
            <a:endParaRPr lang="LID4096" sz="2400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C8F06A-4F0E-4CD0-B2C1-54B887AAD419}"/>
              </a:ext>
            </a:extLst>
          </p:cNvPr>
          <p:cNvSpPr txBox="1"/>
          <p:nvPr/>
        </p:nvSpPr>
        <p:spPr>
          <a:xfrm>
            <a:off x="213361" y="1451801"/>
            <a:ext cx="983616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ID4096" dirty="0">
                <a:solidFill>
                  <a:schemeClr val="bg1"/>
                </a:solidFill>
              </a:rPr>
              <a:t>public class RedstoneOreBlock extends Block {</a:t>
            </a:r>
          </a:p>
          <a:p>
            <a:r>
              <a:rPr lang="LID4096" dirty="0">
                <a:solidFill>
                  <a:schemeClr val="bg1"/>
                </a:solidFill>
              </a:rPr>
              <a:t>   public static final BooleanProperty LIT = RedstoneTorchBlock.LIT;</a:t>
            </a:r>
          </a:p>
          <a:p>
            <a:r>
              <a:rPr lang="LID4096" dirty="0">
                <a:solidFill>
                  <a:schemeClr val="bg1"/>
                </a:solidFill>
              </a:rPr>
              <a:t>   </a:t>
            </a:r>
            <a:endParaRPr lang="de-DE" dirty="0">
              <a:solidFill>
                <a:schemeClr val="bg1"/>
              </a:solidFill>
            </a:endParaRPr>
          </a:p>
          <a:p>
            <a:r>
              <a:rPr lang="de-DE" dirty="0">
                <a:solidFill>
                  <a:schemeClr val="bg1"/>
                </a:solidFill>
              </a:rPr>
              <a:t>   </a:t>
            </a:r>
            <a:r>
              <a:rPr lang="de-DE" dirty="0" err="1">
                <a:solidFill>
                  <a:schemeClr val="bg1"/>
                </a:solidFill>
              </a:rPr>
              <a:t>protected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void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createBlockStateDefinition</a:t>
            </a:r>
            <a:r>
              <a:rPr lang="de-DE" dirty="0">
                <a:solidFill>
                  <a:schemeClr val="bg1"/>
                </a:solidFill>
              </a:rPr>
              <a:t>(</a:t>
            </a:r>
            <a:r>
              <a:rPr lang="de-DE" dirty="0" err="1">
                <a:solidFill>
                  <a:schemeClr val="bg1"/>
                </a:solidFill>
              </a:rPr>
              <a:t>StateDefinition.Builder</a:t>
            </a:r>
            <a:r>
              <a:rPr lang="de-DE" dirty="0">
                <a:solidFill>
                  <a:schemeClr val="bg1"/>
                </a:solidFill>
              </a:rPr>
              <a:t>&lt;Block, </a:t>
            </a:r>
            <a:r>
              <a:rPr lang="de-DE" dirty="0" err="1">
                <a:solidFill>
                  <a:schemeClr val="bg1"/>
                </a:solidFill>
              </a:rPr>
              <a:t>BlockState</a:t>
            </a:r>
            <a:r>
              <a:rPr lang="de-DE" dirty="0">
                <a:solidFill>
                  <a:schemeClr val="bg1"/>
                </a:solidFill>
              </a:rPr>
              <a:t>&gt; </a:t>
            </a:r>
            <a:r>
              <a:rPr lang="de-DE" dirty="0" err="1">
                <a:solidFill>
                  <a:schemeClr val="bg1"/>
                </a:solidFill>
              </a:rPr>
              <a:t>pBuilder</a:t>
            </a:r>
            <a:r>
              <a:rPr lang="de-DE" dirty="0">
                <a:solidFill>
                  <a:schemeClr val="bg1"/>
                </a:solidFill>
              </a:rPr>
              <a:t>) {</a:t>
            </a:r>
          </a:p>
          <a:p>
            <a:r>
              <a:rPr lang="de-DE" dirty="0">
                <a:solidFill>
                  <a:schemeClr val="bg1"/>
                </a:solidFill>
              </a:rPr>
              <a:t>      </a:t>
            </a:r>
            <a:r>
              <a:rPr lang="de-DE" dirty="0" err="1">
                <a:solidFill>
                  <a:schemeClr val="bg1"/>
                </a:solidFill>
              </a:rPr>
              <a:t>pBuilder.add</a:t>
            </a:r>
            <a:r>
              <a:rPr lang="de-DE" dirty="0">
                <a:solidFill>
                  <a:schemeClr val="bg1"/>
                </a:solidFill>
              </a:rPr>
              <a:t>(LIT);</a:t>
            </a:r>
          </a:p>
          <a:p>
            <a:r>
              <a:rPr lang="de-DE" dirty="0">
                <a:solidFill>
                  <a:schemeClr val="bg1"/>
                </a:solidFill>
              </a:rPr>
              <a:t>   }</a:t>
            </a:r>
          </a:p>
          <a:p>
            <a:r>
              <a:rPr lang="de-DE" dirty="0">
                <a:solidFill>
                  <a:schemeClr val="bg1"/>
                </a:solidFill>
              </a:rPr>
              <a:t>}</a:t>
            </a:r>
            <a:endParaRPr lang="LID4096" dirty="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A1F8187-3A88-43FF-922A-8CAA99DB0AAB}"/>
              </a:ext>
            </a:extLst>
          </p:cNvPr>
          <p:cNvGrpSpPr/>
          <p:nvPr/>
        </p:nvGrpSpPr>
        <p:grpSpPr>
          <a:xfrm>
            <a:off x="7780942" y="4358192"/>
            <a:ext cx="1738438" cy="2096013"/>
            <a:chOff x="7943502" y="4324758"/>
            <a:chExt cx="1738438" cy="2096013"/>
          </a:xfrm>
        </p:grpSpPr>
        <p:pic>
          <p:nvPicPr>
            <p:cNvPr id="5" name="Picture 4" descr="A picture containing indoor, container, box, colorful&#10;&#10;Description automatically generated">
              <a:extLst>
                <a:ext uri="{FF2B5EF4-FFF2-40B4-BE49-F238E27FC236}">
                  <a16:creationId xmlns:a16="http://schemas.microsoft.com/office/drawing/2014/main" id="{F8744B98-4C46-4912-B571-9ADC885A11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0837" y="4917002"/>
              <a:ext cx="1503769" cy="150376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EAE7548-F49F-4573-B524-E9CBFE967660}"/>
                </a:ext>
              </a:extLst>
            </p:cNvPr>
            <p:cNvSpPr txBox="1"/>
            <p:nvPr/>
          </p:nvSpPr>
          <p:spPr>
            <a:xfrm>
              <a:off x="7943502" y="4324758"/>
              <a:ext cx="173843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LID4096" sz="2800" dirty="0">
                  <a:solidFill>
                    <a:schemeClr val="bg1"/>
                  </a:solidFill>
                </a:rPr>
                <a:t>LIT = false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31B15DFF-2874-4C2D-91E2-4F779567E59F}"/>
              </a:ext>
            </a:extLst>
          </p:cNvPr>
          <p:cNvGrpSpPr/>
          <p:nvPr/>
        </p:nvGrpSpPr>
        <p:grpSpPr>
          <a:xfrm>
            <a:off x="9935940" y="4358192"/>
            <a:ext cx="1824797" cy="2256528"/>
            <a:chOff x="10120718" y="4323679"/>
            <a:chExt cx="1824797" cy="2256528"/>
          </a:xfrm>
        </p:grpSpPr>
        <p:pic>
          <p:nvPicPr>
            <p:cNvPr id="13" name="Picture 12" descr="A picture containing container, box&#10;&#10;Description automatically generated">
              <a:extLst>
                <a:ext uri="{FF2B5EF4-FFF2-40B4-BE49-F238E27FC236}">
                  <a16:creationId xmlns:a16="http://schemas.microsoft.com/office/drawing/2014/main" id="{C92488BA-BA56-41CE-B1E7-4552B2013A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0718" y="4755410"/>
              <a:ext cx="1824797" cy="1824797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1B8BCB9-9C90-4B81-96B0-070329DD32A5}"/>
                </a:ext>
              </a:extLst>
            </p:cNvPr>
            <p:cNvSpPr txBox="1"/>
            <p:nvPr/>
          </p:nvSpPr>
          <p:spPr>
            <a:xfrm>
              <a:off x="10163897" y="4323679"/>
              <a:ext cx="173843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LID4096" sz="2800" dirty="0">
                  <a:solidFill>
                    <a:schemeClr val="bg1"/>
                  </a:solidFill>
                </a:rPr>
                <a:t>LIT = </a:t>
              </a:r>
              <a:r>
                <a:rPr lang="en-GB" sz="2800" dirty="0">
                  <a:solidFill>
                    <a:schemeClr val="bg1"/>
                  </a:solidFill>
                </a:rPr>
                <a:t>true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5EF7EC4A-4B0E-414E-9923-C03CEFD42190}"/>
              </a:ext>
            </a:extLst>
          </p:cNvPr>
          <p:cNvSpPr txBox="1"/>
          <p:nvPr/>
        </p:nvSpPr>
        <p:spPr>
          <a:xfrm>
            <a:off x="7989904" y="1451801"/>
            <a:ext cx="398873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Defining a new </a:t>
            </a:r>
            <a:r>
              <a:rPr lang="en-US" sz="1600" dirty="0" err="1">
                <a:solidFill>
                  <a:schemeClr val="bg1"/>
                </a:solidFill>
              </a:rPr>
              <a:t>BlockState</a:t>
            </a:r>
            <a:r>
              <a:rPr lang="en-US" sz="1600" dirty="0">
                <a:solidFill>
                  <a:schemeClr val="bg1"/>
                </a:solidFill>
              </a:rPr>
              <a:t> Properties</a:t>
            </a:r>
          </a:p>
          <a:p>
            <a:r>
              <a:rPr lang="en-US" sz="1600" dirty="0">
                <a:solidFill>
                  <a:schemeClr val="bg1"/>
                </a:solidFill>
              </a:rPr>
              <a:t>happens in the (custom) Block Class. </a:t>
            </a:r>
          </a:p>
          <a:p>
            <a:endParaRPr lang="en-US" sz="1600" dirty="0">
              <a:solidFill>
                <a:schemeClr val="bg1"/>
              </a:solidFill>
            </a:endParaRPr>
          </a:p>
          <a:p>
            <a:endParaRPr lang="en-US" sz="1600" dirty="0">
              <a:solidFill>
                <a:schemeClr val="bg1"/>
              </a:solidFill>
            </a:endParaRPr>
          </a:p>
          <a:p>
            <a:endParaRPr lang="en-US" sz="1600" dirty="0">
              <a:solidFill>
                <a:schemeClr val="bg1"/>
              </a:solidFill>
            </a:endParaRPr>
          </a:p>
          <a:p>
            <a:endParaRPr lang="en-US" sz="1600" dirty="0">
              <a:solidFill>
                <a:schemeClr val="bg1"/>
              </a:solidFill>
            </a:endParaRPr>
          </a:p>
          <a:p>
            <a:endParaRPr lang="en-US" sz="1600" dirty="0">
              <a:solidFill>
                <a:schemeClr val="bg1"/>
              </a:solidFill>
            </a:endParaRPr>
          </a:p>
          <a:p>
            <a:r>
              <a:rPr lang="de-DE" sz="1600" b="1" dirty="0" err="1">
                <a:solidFill>
                  <a:schemeClr val="bg1"/>
                </a:solidFill>
              </a:rPr>
              <a:t>createBlockStateDefinition</a:t>
            </a:r>
            <a:r>
              <a:rPr lang="en-US" sz="1600" dirty="0">
                <a:solidFill>
                  <a:schemeClr val="bg1"/>
                </a:solidFill>
              </a:rPr>
              <a:t> Method must be</a:t>
            </a:r>
          </a:p>
          <a:p>
            <a:r>
              <a:rPr lang="en-US" sz="1600" dirty="0" err="1">
                <a:solidFill>
                  <a:schemeClr val="bg1"/>
                </a:solidFill>
              </a:rPr>
              <a:t>overriden</a:t>
            </a:r>
            <a:r>
              <a:rPr lang="en-US" sz="1600" dirty="0">
                <a:solidFill>
                  <a:schemeClr val="bg1"/>
                </a:solidFill>
              </a:rPr>
              <a:t> for it to work properly. </a:t>
            </a:r>
            <a:endParaRPr lang="LID4096" sz="16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695BB5-5B73-4669-A3E4-0DED0372F242}"/>
              </a:ext>
            </a:extLst>
          </p:cNvPr>
          <p:cNvSpPr txBox="1"/>
          <p:nvPr/>
        </p:nvSpPr>
        <p:spPr>
          <a:xfrm>
            <a:off x="213361" y="3843359"/>
            <a:ext cx="715102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bg1"/>
                </a:solidFill>
              </a:rPr>
              <a:t>A Property always has a value! </a:t>
            </a:r>
            <a:r>
              <a:rPr lang="de-DE" sz="1600" dirty="0">
                <a:solidFill>
                  <a:schemeClr val="bg1"/>
                </a:solidFill>
              </a:rPr>
              <a:t>(</a:t>
            </a:r>
            <a:r>
              <a:rPr lang="en-GB" sz="1600" dirty="0">
                <a:solidFill>
                  <a:schemeClr val="bg1"/>
                </a:solidFill>
              </a:rPr>
              <a:t>Cannot be null</a:t>
            </a:r>
            <a:r>
              <a:rPr lang="de-DE" sz="1600" dirty="0">
                <a:solidFill>
                  <a:schemeClr val="bg1"/>
                </a:solidFill>
              </a:rPr>
              <a:t>)</a:t>
            </a:r>
          </a:p>
          <a:p>
            <a:endParaRPr lang="de-DE" sz="1600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GB" sz="1600" dirty="0">
                <a:solidFill>
                  <a:schemeClr val="bg1"/>
                </a:solidFill>
              </a:rPr>
              <a:t>A Block can have multiple different Properties. </a:t>
            </a:r>
          </a:p>
          <a:p>
            <a:endParaRPr lang="en-GB" sz="1600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GB" sz="1600" dirty="0">
                <a:solidFill>
                  <a:schemeClr val="bg1"/>
                </a:solidFill>
              </a:rPr>
              <a:t>Those </a:t>
            </a:r>
            <a:r>
              <a:rPr lang="en-GB" sz="1600" dirty="0" err="1">
                <a:solidFill>
                  <a:schemeClr val="bg1"/>
                </a:solidFill>
              </a:rPr>
              <a:t>BlockState</a:t>
            </a:r>
            <a:r>
              <a:rPr lang="en-GB" sz="1600" dirty="0">
                <a:solidFill>
                  <a:schemeClr val="bg1"/>
                </a:solidFill>
              </a:rPr>
              <a:t> Properties are used to refer to different models inside of the blockstates JSON file for the Block. (see any stair blockstates json)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BEC513A-F94A-413B-9ABD-FE8407042F68}"/>
              </a:ext>
            </a:extLst>
          </p:cNvPr>
          <p:cNvSpPr txBox="1"/>
          <p:nvPr/>
        </p:nvSpPr>
        <p:spPr>
          <a:xfrm>
            <a:off x="10210800" y="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For Forge 1.17.1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7E970D2-0822-437B-BB5E-B9F414C6F177}"/>
              </a:ext>
            </a:extLst>
          </p:cNvPr>
          <p:cNvSpPr txBox="1"/>
          <p:nvPr/>
        </p:nvSpPr>
        <p:spPr>
          <a:xfrm>
            <a:off x="793636" y="6128434"/>
            <a:ext cx="30614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© by Tutorials by Kaupenjoe. </a:t>
            </a:r>
          </a:p>
          <a:p>
            <a:r>
              <a:rPr lang="en-GB" dirty="0">
                <a:solidFill>
                  <a:schemeClr val="bg1"/>
                </a:solidFill>
              </a:rPr>
              <a:t>Distributed under MIT-License. </a:t>
            </a:r>
          </a:p>
        </p:txBody>
      </p:sp>
      <p:pic>
        <p:nvPicPr>
          <p:cNvPr id="21" name="Picture 20" descr="A white letter on a blue background&#10;&#10;Description automatically generated with medium confidence">
            <a:extLst>
              <a:ext uri="{FF2B5EF4-FFF2-40B4-BE49-F238E27FC236}">
                <a16:creationId xmlns:a16="http://schemas.microsoft.com/office/drawing/2014/main" id="{888440EA-FF8A-41DE-B911-F90A43E97F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" y="60452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292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2D3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3949658-A8D5-4233-88FA-14CE9708F2A7}"/>
              </a:ext>
            </a:extLst>
          </p:cNvPr>
          <p:cNvSpPr txBox="1"/>
          <p:nvPr/>
        </p:nvSpPr>
        <p:spPr>
          <a:xfrm>
            <a:off x="2296998" y="154682"/>
            <a:ext cx="75980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chemeClr val="bg1"/>
                </a:solidFill>
              </a:rPr>
              <a:t>Changing </a:t>
            </a:r>
            <a:r>
              <a:rPr lang="en-GB" sz="4400" b="1" dirty="0" err="1">
                <a:solidFill>
                  <a:schemeClr val="bg1"/>
                </a:solidFill>
              </a:rPr>
              <a:t>BlockStates</a:t>
            </a:r>
            <a:endParaRPr lang="en-GB" sz="4400" b="1" dirty="0">
              <a:solidFill>
                <a:schemeClr val="bg1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6CBF7F3-D066-4BD5-A8D8-ABE4EE46B479}"/>
              </a:ext>
            </a:extLst>
          </p:cNvPr>
          <p:cNvGrpSpPr/>
          <p:nvPr/>
        </p:nvGrpSpPr>
        <p:grpSpPr>
          <a:xfrm>
            <a:off x="835897" y="1128555"/>
            <a:ext cx="1738438" cy="2096013"/>
            <a:chOff x="7943502" y="4324758"/>
            <a:chExt cx="1738438" cy="2096013"/>
          </a:xfrm>
        </p:grpSpPr>
        <p:pic>
          <p:nvPicPr>
            <p:cNvPr id="21" name="Picture 20" descr="A picture containing indoor, container, box, colorful&#10;&#10;Description automatically generated">
              <a:extLst>
                <a:ext uri="{FF2B5EF4-FFF2-40B4-BE49-F238E27FC236}">
                  <a16:creationId xmlns:a16="http://schemas.microsoft.com/office/drawing/2014/main" id="{097E417A-0FC3-45BB-9B67-3A551BA68C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0837" y="4917002"/>
              <a:ext cx="1503769" cy="1503769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7D1F37C-E170-49AF-A807-D2B30A3C9BA3}"/>
                </a:ext>
              </a:extLst>
            </p:cNvPr>
            <p:cNvSpPr txBox="1"/>
            <p:nvPr/>
          </p:nvSpPr>
          <p:spPr>
            <a:xfrm>
              <a:off x="7943502" y="4324758"/>
              <a:ext cx="173843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LID4096" sz="2800" dirty="0">
                  <a:solidFill>
                    <a:schemeClr val="bg1"/>
                  </a:solidFill>
                </a:rPr>
                <a:t>LIT = false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CE7C7BE-859C-41E0-8A56-9DC6CFF47078}"/>
              </a:ext>
            </a:extLst>
          </p:cNvPr>
          <p:cNvGrpSpPr/>
          <p:nvPr/>
        </p:nvGrpSpPr>
        <p:grpSpPr>
          <a:xfrm>
            <a:off x="9054220" y="1128555"/>
            <a:ext cx="1824797" cy="2256528"/>
            <a:chOff x="10120718" y="4323679"/>
            <a:chExt cx="1824797" cy="2256528"/>
          </a:xfrm>
        </p:grpSpPr>
        <p:pic>
          <p:nvPicPr>
            <p:cNvPr id="24" name="Picture 23" descr="A picture containing container, box&#10;&#10;Description automatically generated">
              <a:extLst>
                <a:ext uri="{FF2B5EF4-FFF2-40B4-BE49-F238E27FC236}">
                  <a16:creationId xmlns:a16="http://schemas.microsoft.com/office/drawing/2014/main" id="{D67AE66C-1DDA-4933-A1F5-EA74174F2B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0718" y="4755410"/>
              <a:ext cx="1824797" cy="1824797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CE80027-9ABF-446D-B553-B1DB405C69FD}"/>
                </a:ext>
              </a:extLst>
            </p:cNvPr>
            <p:cNvSpPr txBox="1"/>
            <p:nvPr/>
          </p:nvSpPr>
          <p:spPr>
            <a:xfrm>
              <a:off x="10163897" y="4323679"/>
              <a:ext cx="173843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LID4096" sz="2800" dirty="0">
                  <a:solidFill>
                    <a:schemeClr val="bg1"/>
                  </a:solidFill>
                </a:rPr>
                <a:t>LIT = </a:t>
              </a:r>
              <a:r>
                <a:rPr lang="en-GB" sz="2800" dirty="0">
                  <a:solidFill>
                    <a:schemeClr val="bg1"/>
                  </a:solidFill>
                </a:rPr>
                <a:t>true</a:t>
              </a:r>
            </a:p>
          </p:txBody>
        </p:sp>
      </p:grpSp>
      <p:sp>
        <p:nvSpPr>
          <p:cNvPr id="6" name="Arrow: Right 5">
            <a:extLst>
              <a:ext uri="{FF2B5EF4-FFF2-40B4-BE49-F238E27FC236}">
                <a16:creationId xmlns:a16="http://schemas.microsoft.com/office/drawing/2014/main" id="{12097C16-3AFE-4CE5-B715-116371EB773B}"/>
              </a:ext>
            </a:extLst>
          </p:cNvPr>
          <p:cNvSpPr/>
          <p:nvPr/>
        </p:nvSpPr>
        <p:spPr>
          <a:xfrm>
            <a:off x="2977702" y="2172959"/>
            <a:ext cx="6085840" cy="589280"/>
          </a:xfrm>
          <a:prstGeom prst="rightArrow">
            <a:avLst>
              <a:gd name="adj1" fmla="val 50000"/>
              <a:gd name="adj2" fmla="val 104762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2DF2FC-BBC7-491A-8DD3-917F05A408C9}"/>
              </a:ext>
            </a:extLst>
          </p:cNvPr>
          <p:cNvSpPr txBox="1"/>
          <p:nvPr/>
        </p:nvSpPr>
        <p:spPr>
          <a:xfrm>
            <a:off x="2776018" y="1832936"/>
            <a:ext cx="595918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 err="1">
                <a:solidFill>
                  <a:schemeClr val="bg1"/>
                </a:solidFill>
              </a:rPr>
              <a:t>Level.setBlock</a:t>
            </a:r>
            <a:r>
              <a:rPr lang="en-GB" sz="1600" dirty="0">
                <a:solidFill>
                  <a:schemeClr val="bg1"/>
                </a:solidFill>
              </a:rPr>
              <a:t>(</a:t>
            </a:r>
            <a:r>
              <a:rPr lang="en-GB" sz="1600" dirty="0" err="1">
                <a:solidFill>
                  <a:schemeClr val="bg1"/>
                </a:solidFill>
              </a:rPr>
              <a:t>pPos</a:t>
            </a:r>
            <a:r>
              <a:rPr lang="en-GB" sz="1600" dirty="0">
                <a:solidFill>
                  <a:schemeClr val="bg1"/>
                </a:solidFill>
              </a:rPr>
              <a:t>, </a:t>
            </a:r>
            <a:r>
              <a:rPr lang="en-GB" sz="1600" dirty="0" err="1">
                <a:solidFill>
                  <a:schemeClr val="bg1"/>
                </a:solidFill>
              </a:rPr>
              <a:t>pState.setValue</a:t>
            </a:r>
            <a:r>
              <a:rPr lang="en-GB" sz="1600" dirty="0">
                <a:solidFill>
                  <a:schemeClr val="bg1"/>
                </a:solidFill>
              </a:rPr>
              <a:t>(LIT, </a:t>
            </a:r>
            <a:r>
              <a:rPr lang="en-GB" sz="1600" dirty="0" err="1">
                <a:solidFill>
                  <a:schemeClr val="bg1"/>
                </a:solidFill>
              </a:rPr>
              <a:t>Boolean.valueOf</a:t>
            </a:r>
            <a:r>
              <a:rPr lang="en-GB" sz="1600" dirty="0">
                <a:solidFill>
                  <a:schemeClr val="bg1"/>
                </a:solidFill>
              </a:rPr>
              <a:t>(true)), 3);</a:t>
            </a:r>
            <a:endParaRPr lang="LID4096" sz="1600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CDE041C-3F7E-462E-A617-5C22E32913F1}"/>
              </a:ext>
            </a:extLst>
          </p:cNvPr>
          <p:cNvSpPr txBox="1"/>
          <p:nvPr/>
        </p:nvSpPr>
        <p:spPr>
          <a:xfrm>
            <a:off x="2574335" y="2920608"/>
            <a:ext cx="667004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Changing </a:t>
            </a:r>
            <a:r>
              <a:rPr lang="en-GB" sz="2400" dirty="0" err="1">
                <a:solidFill>
                  <a:schemeClr val="bg1"/>
                </a:solidFill>
              </a:rPr>
              <a:t>BlockStates</a:t>
            </a:r>
            <a:r>
              <a:rPr lang="en-GB" sz="2400" dirty="0">
                <a:solidFill>
                  <a:schemeClr val="bg1"/>
                </a:solidFill>
              </a:rPr>
              <a:t> happens in the World at a particular </a:t>
            </a:r>
            <a:r>
              <a:rPr lang="en-GB" sz="2400" dirty="0" err="1">
                <a:solidFill>
                  <a:schemeClr val="bg1"/>
                </a:solidFill>
              </a:rPr>
              <a:t>BlockPos</a:t>
            </a:r>
            <a:r>
              <a:rPr lang="en-GB" sz="2400" dirty="0">
                <a:solidFill>
                  <a:schemeClr val="bg1"/>
                </a:solidFill>
              </a:rPr>
              <a:t> (</a:t>
            </a:r>
            <a:r>
              <a:rPr lang="en-GB" sz="2400" dirty="0" err="1">
                <a:solidFill>
                  <a:schemeClr val="bg1"/>
                </a:solidFill>
              </a:rPr>
              <a:t>pPos</a:t>
            </a:r>
            <a:r>
              <a:rPr lang="en-GB" sz="2400" dirty="0">
                <a:solidFill>
                  <a:schemeClr val="bg1"/>
                </a:solidFill>
              </a:rPr>
              <a:t>)</a:t>
            </a:r>
          </a:p>
          <a:p>
            <a:endParaRPr lang="en-GB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Second parameter is the new State at that </a:t>
            </a:r>
            <a:r>
              <a:rPr lang="en-US" sz="2400" dirty="0" err="1">
                <a:solidFill>
                  <a:schemeClr val="bg1"/>
                </a:solidFill>
              </a:rPr>
              <a:t>BlockPos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</a:p>
          <a:p>
            <a:endParaRPr lang="en-GB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Third parameter is a flag which changes updating behavior. 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C7919FB-57E8-4BA4-88BC-4C24B66BC9FA}"/>
              </a:ext>
            </a:extLst>
          </p:cNvPr>
          <p:cNvSpPr txBox="1"/>
          <p:nvPr/>
        </p:nvSpPr>
        <p:spPr>
          <a:xfrm>
            <a:off x="10210800" y="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For Forge 1.17.1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5D61E4A-4FC6-4002-A02E-ABDC4157845F}"/>
              </a:ext>
            </a:extLst>
          </p:cNvPr>
          <p:cNvSpPr txBox="1"/>
          <p:nvPr/>
        </p:nvSpPr>
        <p:spPr>
          <a:xfrm>
            <a:off x="793636" y="6128434"/>
            <a:ext cx="30614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© by Tutorials by Kaupenjoe. </a:t>
            </a:r>
          </a:p>
          <a:p>
            <a:r>
              <a:rPr lang="en-GB" dirty="0">
                <a:solidFill>
                  <a:schemeClr val="bg1"/>
                </a:solidFill>
              </a:rPr>
              <a:t>Distributed under MIT-License. </a:t>
            </a:r>
          </a:p>
        </p:txBody>
      </p:sp>
      <p:pic>
        <p:nvPicPr>
          <p:cNvPr id="32" name="Picture 31" descr="A white letter on a blue background&#10;&#10;Description automatically generated with medium confidence">
            <a:extLst>
              <a:ext uri="{FF2B5EF4-FFF2-40B4-BE49-F238E27FC236}">
                <a16:creationId xmlns:a16="http://schemas.microsoft.com/office/drawing/2014/main" id="{C045BF09-5E71-4BE5-94A4-B4CF4B3ED8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" y="60452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382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318</Words>
  <Application>Microsoft Office PowerPoint</Application>
  <PresentationFormat>Widescreen</PresentationFormat>
  <Paragraphs>52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Bell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 Kaupenjohann</dc:creator>
  <cp:lastModifiedBy>Nico Kaupenjohann</cp:lastModifiedBy>
  <cp:revision>11</cp:revision>
  <dcterms:created xsi:type="dcterms:W3CDTF">2021-10-14T09:54:16Z</dcterms:created>
  <dcterms:modified xsi:type="dcterms:W3CDTF">2021-11-13T13:52:50Z</dcterms:modified>
</cp:coreProperties>
</file>